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60" r:id="rId3"/>
    <p:sldId id="259" r:id="rId4"/>
    <p:sldId id="256" r:id="rId5"/>
    <p:sldId id="257" r:id="rId6"/>
    <p:sldId id="265" r:id="rId7"/>
    <p:sldId id="264" r:id="rId8"/>
    <p:sldId id="261" r:id="rId9"/>
    <p:sldId id="262" r:id="rId10"/>
    <p:sldId id="263"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bienne chailloux" initials="fc" lastIdx="2" clrIdx="0">
    <p:extLst>
      <p:ext uri="{19B8F6BF-5375-455C-9EA6-DF929625EA0E}">
        <p15:presenceInfo xmlns:p15="http://schemas.microsoft.com/office/powerpoint/2012/main" userId="61e643bef82d55b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8" d="100"/>
          <a:sy n="108" d="100"/>
        </p:scale>
        <p:origin x="170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9/17/2025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9/17/2025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9/17/2025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9/17/2025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9/17/2025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9/17/2025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9/17/2025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‹N°›</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BD68666-4AD3-02F9-8DF3-433B5648060D}"/>
              </a:ext>
            </a:extLst>
          </p:cNvPr>
          <p:cNvSpPr>
            <a:spLocks noGrp="1"/>
          </p:cNvSpPr>
          <p:nvPr>
            <p:ph type="title"/>
          </p:nvPr>
        </p:nvSpPr>
        <p:spPr>
          <a:ln>
            <a:solidFill>
              <a:srgbClr val="0070C0"/>
            </a:solidFill>
          </a:ln>
        </p:spPr>
        <p:txBody>
          <a:bodyPr>
            <a:normAutofit fontScale="90000"/>
          </a:bodyPr>
          <a:lstStyle/>
          <a:p>
            <a:r>
              <a:rPr lang="fr-FR" dirty="0"/>
              <a:t>REUNION 18/09 </a:t>
            </a:r>
            <a:br>
              <a:rPr lang="fr-FR" dirty="0"/>
            </a:br>
            <a:r>
              <a:rPr lang="fr-FR" dirty="0"/>
              <a:t>Les 2 classes </a:t>
            </a:r>
            <a:r>
              <a:rPr lang="fr-FR"/>
              <a:t>de 3ème</a:t>
            </a:r>
            <a:endParaRPr lang="fr-FR" dirty="0"/>
          </a:p>
        </p:txBody>
      </p:sp>
      <p:sp>
        <p:nvSpPr>
          <p:cNvPr id="4" name="ZoneTexte 3">
            <a:extLst>
              <a:ext uri="{FF2B5EF4-FFF2-40B4-BE49-F238E27FC236}">
                <a16:creationId xmlns:a16="http://schemas.microsoft.com/office/drawing/2014/main" id="{57F32104-E1ED-D2A2-ED3C-8FF654159714}"/>
              </a:ext>
            </a:extLst>
          </p:cNvPr>
          <p:cNvSpPr txBox="1"/>
          <p:nvPr/>
        </p:nvSpPr>
        <p:spPr>
          <a:xfrm>
            <a:off x="857956" y="2139161"/>
            <a:ext cx="7620000" cy="3416320"/>
          </a:xfrm>
          <a:prstGeom prst="rect">
            <a:avLst/>
          </a:prstGeom>
          <a:noFill/>
        </p:spPr>
        <p:txBody>
          <a:bodyPr wrap="square">
            <a:spAutoFit/>
          </a:bodyPr>
          <a:lstStyle/>
          <a:p>
            <a:r>
              <a:rPr lang="fr-FR" dirty="0"/>
              <a:t>La classe de 3ème est une année charnière : elle marque la fin du collège, la préparation au Diplôme National du Brevet, et surtout, la construction du projet d’orientation de vos enfants. C’est une année exigeante, mais aussi riche en opportunités. Notre rôle, en tant qu’équipe éducative, est de les accompagner au mieux dans cette transition, en collaboration avec vous.</a:t>
            </a:r>
          </a:p>
          <a:p>
            <a:r>
              <a:rPr lang="fr-FR" dirty="0"/>
              <a:t>Ce soir, nous allons :</a:t>
            </a:r>
          </a:p>
          <a:p>
            <a:r>
              <a:rPr lang="fr-FR" dirty="0"/>
              <a:t>Vous présenter les enjeux de l’année : le brevet, l’orientation, la transition vers le lycée.</a:t>
            </a:r>
          </a:p>
          <a:p>
            <a:r>
              <a:rPr lang="fr-FR" dirty="0"/>
              <a:t>Je vous rappelle les dispositifs d’accompagnement mis en place pour soutenir vos enfants : projet PHARE (lutte contre le harcèlement) mais aussi EVARS qui se met en place à partir de cette année (éducation à la vie affective, relationnelle et sexuelle).</a:t>
            </a:r>
          </a:p>
        </p:txBody>
      </p:sp>
    </p:spTree>
    <p:extLst>
      <p:ext uri="{BB962C8B-B14F-4D97-AF65-F5344CB8AC3E}">
        <p14:creationId xmlns:p14="http://schemas.microsoft.com/office/powerpoint/2010/main" val="3885517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79EC1A-32B4-70E9-2C57-A82E3C869D08}"/>
              </a:ext>
            </a:extLst>
          </p:cNvPr>
          <p:cNvSpPr>
            <a:spLocks noGrp="1"/>
          </p:cNvSpPr>
          <p:nvPr>
            <p:ph type="title"/>
          </p:nvPr>
        </p:nvSpPr>
        <p:spPr/>
        <p:txBody>
          <a:bodyPr>
            <a:normAutofit/>
          </a:bodyPr>
          <a:lstStyle/>
          <a:p>
            <a:r>
              <a:rPr lang="fr-FR" sz="3200" dirty="0"/>
              <a:t>POUR LA REUSSITE DE TOUS</a:t>
            </a:r>
          </a:p>
        </p:txBody>
      </p:sp>
      <p:sp>
        <p:nvSpPr>
          <p:cNvPr id="6" name="Espace réservé du contenu 5">
            <a:extLst>
              <a:ext uri="{FF2B5EF4-FFF2-40B4-BE49-F238E27FC236}">
                <a16:creationId xmlns:a16="http://schemas.microsoft.com/office/drawing/2014/main" id="{A6D7F9E3-C205-E944-B6C4-9D1008413BB6}"/>
              </a:ext>
            </a:extLst>
          </p:cNvPr>
          <p:cNvSpPr>
            <a:spLocks noGrp="1"/>
          </p:cNvSpPr>
          <p:nvPr>
            <p:ph sz="quarter" idx="4"/>
          </p:nvPr>
        </p:nvSpPr>
        <p:spPr>
          <a:xfrm>
            <a:off x="4856040" y="1360366"/>
            <a:ext cx="4041775" cy="3951288"/>
          </a:xfrm>
          <a:ln>
            <a:solidFill>
              <a:srgbClr val="00B050"/>
            </a:solidFill>
          </a:ln>
        </p:spPr>
        <p:txBody>
          <a:bodyPr>
            <a:normAutofit fontScale="92500" lnSpcReduction="20000"/>
          </a:bodyPr>
          <a:lstStyle/>
          <a:p>
            <a:pPr marL="0" indent="0">
              <a:buNone/>
            </a:pPr>
            <a:r>
              <a:rPr lang="fr-FR" b="1" dirty="0"/>
              <a:t>Anticiper la transition vers le lycée : </a:t>
            </a:r>
          </a:p>
          <a:p>
            <a:r>
              <a:rPr lang="fr-FR" dirty="0"/>
              <a:t>Préparer l’élève à changer d’environnement sereinement.</a:t>
            </a:r>
          </a:p>
          <a:p>
            <a:r>
              <a:rPr lang="fr-FR" dirty="0"/>
              <a:t>Actions en 3ème : Visites de lycées (portes ouvertes, mini-stages).</a:t>
            </a:r>
          </a:p>
          <a:p>
            <a:r>
              <a:rPr lang="fr-FR" dirty="0"/>
              <a:t>Rencontres avec d’anciens élèves de 3ème maintenant au lycée.</a:t>
            </a:r>
          </a:p>
          <a:p>
            <a:r>
              <a:rPr lang="fr-FR" dirty="0"/>
              <a:t>Ateliers sur l’autonomie (gestion du temps, organisation, prise de notes).</a:t>
            </a:r>
          </a:p>
        </p:txBody>
      </p:sp>
      <p:sp>
        <p:nvSpPr>
          <p:cNvPr id="8" name="ZoneTexte 7">
            <a:extLst>
              <a:ext uri="{FF2B5EF4-FFF2-40B4-BE49-F238E27FC236}">
                <a16:creationId xmlns:a16="http://schemas.microsoft.com/office/drawing/2014/main" id="{0A3A63EB-78BA-E242-5FC3-FB5A134CC164}"/>
              </a:ext>
            </a:extLst>
          </p:cNvPr>
          <p:cNvSpPr txBox="1"/>
          <p:nvPr/>
        </p:nvSpPr>
        <p:spPr>
          <a:xfrm>
            <a:off x="73025" y="1358949"/>
            <a:ext cx="4572000" cy="2585323"/>
          </a:xfrm>
          <a:prstGeom prst="rect">
            <a:avLst/>
          </a:prstGeom>
          <a:noFill/>
          <a:ln>
            <a:solidFill>
              <a:srgbClr val="FFFF00"/>
            </a:solidFill>
          </a:ln>
        </p:spPr>
        <p:txBody>
          <a:bodyPr wrap="square">
            <a:spAutoFit/>
          </a:bodyPr>
          <a:lstStyle/>
          <a:p>
            <a:r>
              <a:rPr lang="fr-FR" b="1" dirty="0"/>
              <a:t>Communication régulière </a:t>
            </a:r>
            <a:r>
              <a:rPr lang="fr-FR" dirty="0"/>
              <a:t>: Utiliser l’ENT, les cahiers de correspondance.</a:t>
            </a:r>
          </a:p>
          <a:p>
            <a:r>
              <a:rPr lang="fr-FR" b="1" dirty="0"/>
              <a:t>Réunions parents-professeurs </a:t>
            </a:r>
            <a:r>
              <a:rPr lang="fr-FR" dirty="0"/>
              <a:t>: Assister aux rendez-vous, poser des questions sur les progrès et les difficultés.</a:t>
            </a:r>
          </a:p>
          <a:p>
            <a:r>
              <a:rPr lang="fr-FR" b="1" dirty="0"/>
              <a:t>Dialogue avec l’élève </a:t>
            </a:r>
            <a:r>
              <a:rPr lang="fr-FR" dirty="0"/>
              <a:t>: Discuter de sa journée, de ses réussites, de ses défis.</a:t>
            </a:r>
          </a:p>
          <a:p>
            <a:r>
              <a:rPr lang="fr-FR" b="1" dirty="0"/>
              <a:t>Encouragements</a:t>
            </a:r>
            <a:r>
              <a:rPr lang="fr-FR" dirty="0"/>
              <a:t> : Valoriser les efforts, pas seulement les résultats.</a:t>
            </a:r>
          </a:p>
        </p:txBody>
      </p:sp>
    </p:spTree>
    <p:extLst>
      <p:ext uri="{BB962C8B-B14F-4D97-AF65-F5344CB8AC3E}">
        <p14:creationId xmlns:p14="http://schemas.microsoft.com/office/powerpoint/2010/main" val="2590453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933AC1E-5EBB-0D48-0DB5-6FE46A23D710}"/>
              </a:ext>
            </a:extLst>
          </p:cNvPr>
          <p:cNvSpPr>
            <a:spLocks noGrp="1"/>
          </p:cNvSpPr>
          <p:nvPr>
            <p:ph type="title"/>
          </p:nvPr>
        </p:nvSpPr>
        <p:spPr>
          <a:xfrm>
            <a:off x="457200" y="274637"/>
            <a:ext cx="8229600" cy="1971851"/>
          </a:xfrm>
        </p:spPr>
        <p:txBody>
          <a:bodyPr>
            <a:noAutofit/>
          </a:bodyPr>
          <a:lstStyle/>
          <a:p>
            <a:r>
              <a:rPr lang="fr-FR" sz="2000" dirty="0"/>
              <a:t>Nous attachons une grande importance à ce que chaque élève se sente bien dans notre établissement. Le respect, l’écoute et l’entraide sont des valeurs que nous portons au quotidien. Nous comptons sur vous pour nous aider à transmettre ces principes à vos enfants.</a:t>
            </a:r>
          </a:p>
        </p:txBody>
      </p:sp>
      <p:sp>
        <p:nvSpPr>
          <p:cNvPr id="3" name="Espace réservé du texte 2">
            <a:extLst>
              <a:ext uri="{FF2B5EF4-FFF2-40B4-BE49-F238E27FC236}">
                <a16:creationId xmlns:a16="http://schemas.microsoft.com/office/drawing/2014/main" id="{D1D2BF92-C2BC-0807-0FD4-B82E564F04FF}"/>
              </a:ext>
            </a:extLst>
          </p:cNvPr>
          <p:cNvSpPr>
            <a:spLocks noGrp="1"/>
          </p:cNvSpPr>
          <p:nvPr>
            <p:ph type="body" idx="1"/>
          </p:nvPr>
        </p:nvSpPr>
        <p:spPr>
          <a:xfrm>
            <a:off x="1196623" y="2573690"/>
            <a:ext cx="6310488" cy="2630487"/>
          </a:xfrm>
        </p:spPr>
        <p:txBody>
          <a:bodyPr>
            <a:normAutofit fontScale="85000" lnSpcReduction="10000"/>
          </a:bodyPr>
          <a:lstStyle/>
          <a:p>
            <a:r>
              <a:rPr lang="fr-FR" dirty="0"/>
              <a:t>Cette réunion est aussi l’occasion pour vous de nous faire part de vos interrogations ou de vos suggestions. </a:t>
            </a:r>
          </a:p>
          <a:p>
            <a:r>
              <a:rPr lang="fr-FR" dirty="0"/>
              <a:t>N’hésitez pas à prendre la parole ou à nous solliciter en fin de réunion.</a:t>
            </a:r>
          </a:p>
          <a:p>
            <a:r>
              <a:rPr lang="fr-FR" dirty="0"/>
              <a:t>Je vous propose maintenant de laisser la parole aux professeurs principaux, qui vont vous détailler le déroulement de l’année et les spécificités de la classe de 3ème.</a:t>
            </a:r>
          </a:p>
        </p:txBody>
      </p:sp>
    </p:spTree>
    <p:extLst>
      <p:ext uri="{BB962C8B-B14F-4D97-AF65-F5344CB8AC3E}">
        <p14:creationId xmlns:p14="http://schemas.microsoft.com/office/powerpoint/2010/main" val="3186076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79158D-A324-78E3-E840-D70775DA9BEE}"/>
              </a:ext>
            </a:extLst>
          </p:cNvPr>
          <p:cNvSpPr>
            <a:spLocks noGrp="1"/>
          </p:cNvSpPr>
          <p:nvPr>
            <p:ph type="title"/>
          </p:nvPr>
        </p:nvSpPr>
        <p:spPr/>
        <p:txBody>
          <a:bodyPr/>
          <a:lstStyle/>
          <a:p>
            <a:r>
              <a:rPr lang="fr-FR" dirty="0"/>
              <a:t>LES PROFESSEURS PRINCIPAUX</a:t>
            </a:r>
          </a:p>
        </p:txBody>
      </p:sp>
      <p:sp>
        <p:nvSpPr>
          <p:cNvPr id="3" name="Espace réservé du texte 2">
            <a:extLst>
              <a:ext uri="{FF2B5EF4-FFF2-40B4-BE49-F238E27FC236}">
                <a16:creationId xmlns:a16="http://schemas.microsoft.com/office/drawing/2014/main" id="{41B33513-1D98-D8D2-7F8A-091AC865BC51}"/>
              </a:ext>
            </a:extLst>
          </p:cNvPr>
          <p:cNvSpPr>
            <a:spLocks noGrp="1"/>
          </p:cNvSpPr>
          <p:nvPr>
            <p:ph type="body" idx="1"/>
          </p:nvPr>
        </p:nvSpPr>
        <p:spPr>
          <a:xfrm>
            <a:off x="457200" y="1535112"/>
            <a:ext cx="4040188" cy="1332265"/>
          </a:xfrm>
        </p:spPr>
        <p:txBody>
          <a:bodyPr>
            <a:normAutofit fontScale="32500" lnSpcReduction="20000"/>
          </a:bodyPr>
          <a:lstStyle/>
          <a:p>
            <a:r>
              <a:rPr lang="fr-FR" dirty="0"/>
              <a:t>	</a:t>
            </a:r>
            <a:r>
              <a:rPr lang="fr-FR" sz="11100" dirty="0"/>
              <a:t>	M.CHARBONNEL</a:t>
            </a:r>
          </a:p>
          <a:p>
            <a:r>
              <a:rPr lang="fr-FR" sz="11100" dirty="0"/>
              <a:t>			3</a:t>
            </a:r>
            <a:r>
              <a:rPr lang="fr-FR" sz="11100" baseline="30000" dirty="0"/>
              <a:t>ème</a:t>
            </a:r>
            <a:r>
              <a:rPr lang="fr-FR" sz="11100" dirty="0"/>
              <a:t> A</a:t>
            </a:r>
          </a:p>
        </p:txBody>
      </p:sp>
      <p:sp>
        <p:nvSpPr>
          <p:cNvPr id="5" name="Espace réservé du texte 4">
            <a:extLst>
              <a:ext uri="{FF2B5EF4-FFF2-40B4-BE49-F238E27FC236}">
                <a16:creationId xmlns:a16="http://schemas.microsoft.com/office/drawing/2014/main" id="{65E07DD5-417C-068C-AB75-B14A2497C960}"/>
              </a:ext>
            </a:extLst>
          </p:cNvPr>
          <p:cNvSpPr>
            <a:spLocks noGrp="1"/>
          </p:cNvSpPr>
          <p:nvPr>
            <p:ph type="body" sz="quarter" idx="3"/>
          </p:nvPr>
        </p:nvSpPr>
        <p:spPr>
          <a:xfrm>
            <a:off x="4497388" y="3206044"/>
            <a:ext cx="4041775" cy="1550282"/>
          </a:xfrm>
        </p:spPr>
        <p:txBody>
          <a:bodyPr>
            <a:normAutofit fontScale="32500" lnSpcReduction="20000"/>
          </a:bodyPr>
          <a:lstStyle/>
          <a:p>
            <a:r>
              <a:rPr lang="fr-FR" dirty="0"/>
              <a:t>		</a:t>
            </a:r>
            <a:r>
              <a:rPr lang="fr-FR" sz="11100" dirty="0"/>
              <a:t>M.COTTAIS</a:t>
            </a:r>
          </a:p>
          <a:p>
            <a:r>
              <a:rPr lang="fr-FR" sz="11100" dirty="0"/>
              <a:t>		</a:t>
            </a:r>
            <a:r>
              <a:rPr lang="fr-FR" sz="11100"/>
              <a:t>3</a:t>
            </a:r>
            <a:r>
              <a:rPr lang="fr-FR" sz="11100" baseline="30000"/>
              <a:t>ème</a:t>
            </a:r>
            <a:r>
              <a:rPr lang="fr-FR" sz="11100"/>
              <a:t> B</a:t>
            </a:r>
            <a:endParaRPr lang="fr-FR" sz="11100" dirty="0"/>
          </a:p>
        </p:txBody>
      </p:sp>
    </p:spTree>
    <p:extLst>
      <p:ext uri="{BB962C8B-B14F-4D97-AF65-F5344CB8AC3E}">
        <p14:creationId xmlns:p14="http://schemas.microsoft.com/office/powerpoint/2010/main" val="555307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t>Le Brevet des collèges</a:t>
            </a:r>
          </a:p>
        </p:txBody>
      </p:sp>
      <p:sp>
        <p:nvSpPr>
          <p:cNvPr id="3" name="Subtitle 2"/>
          <p:cNvSpPr>
            <a:spLocks noGrp="1"/>
          </p:cNvSpPr>
          <p:nvPr>
            <p:ph type="subTitle" idx="1"/>
          </p:nvPr>
        </p:nvSpPr>
        <p:spPr/>
        <p:txBody>
          <a:bodyPr/>
          <a:lstStyle/>
          <a:p>
            <a:r>
              <a:t>Comparatif Avant 2026 / Après 2026</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t>Brevet des collèges : Avant 2026 / Après 2026</a:t>
            </a:r>
          </a:p>
        </p:txBody>
      </p:sp>
      <p:sp>
        <p:nvSpPr>
          <p:cNvPr id="3" name="TextBox 2"/>
          <p:cNvSpPr txBox="1"/>
          <p:nvPr/>
        </p:nvSpPr>
        <p:spPr>
          <a:xfrm>
            <a:off x="457200" y="1828800"/>
            <a:ext cx="3657600" cy="3657600"/>
          </a:xfrm>
          <a:prstGeom prst="rect">
            <a:avLst/>
          </a:prstGeom>
          <a:noFill/>
        </p:spPr>
        <p:txBody>
          <a:bodyPr wrap="square">
            <a:spAutoFit/>
          </a:bodyPr>
          <a:lstStyle/>
          <a:p>
            <a:endParaRPr/>
          </a:p>
          <a:p>
            <a:pPr>
              <a:defRPr sz="2000" b="1"/>
            </a:pPr>
            <a:r>
              <a:t>📌 Avant 2026</a:t>
            </a:r>
            <a:br/>
            <a:br/>
            <a:endParaRPr/>
          </a:p>
          <a:p>
            <a:pPr>
              <a:defRPr sz="1400"/>
            </a:pPr>
            <a:r>
              <a:t>- Total sur 800 points (50% contrôle continu / 50% épreuves finales)</a:t>
            </a:r>
            <a:br/>
            <a:r>
              <a:t>- Contrôle continu basé sur le socle commun (8 compétences)</a:t>
            </a:r>
            <a:br/>
            <a:r>
              <a:t>- Épreuves : Français, Maths, Histoire-Géo/EMC, Sciences, Oral</a:t>
            </a:r>
            <a:br/>
            <a:r>
              <a:t>- Mentions : Assez bien ≥ 480 pts, Bien ≥ 560 pts, Très bien ≥ 640 pts</a:t>
            </a:r>
            <a:br/>
            <a:r>
              <a:t>- Histoire-Géo et EMC évaluées ensemble</a:t>
            </a:r>
          </a:p>
        </p:txBody>
      </p:sp>
      <p:sp>
        <p:nvSpPr>
          <p:cNvPr id="4" name="TextBox 3"/>
          <p:cNvSpPr txBox="1"/>
          <p:nvPr/>
        </p:nvSpPr>
        <p:spPr>
          <a:xfrm>
            <a:off x="5029200" y="1828800"/>
            <a:ext cx="3657600" cy="3657600"/>
          </a:xfrm>
          <a:prstGeom prst="rect">
            <a:avLst/>
          </a:prstGeom>
          <a:noFill/>
        </p:spPr>
        <p:txBody>
          <a:bodyPr wrap="square">
            <a:spAutoFit/>
          </a:bodyPr>
          <a:lstStyle/>
          <a:p>
            <a:endParaRPr/>
          </a:p>
          <a:p>
            <a:pPr>
              <a:defRPr sz="2000" b="1">
                <a:solidFill>
                  <a:srgbClr val="006600"/>
                </a:solidFill>
              </a:defRPr>
            </a:pPr>
            <a:r>
              <a:t>✅ À partir de 2026</a:t>
            </a:r>
            <a:br/>
            <a:br/>
            <a:endParaRPr/>
          </a:p>
          <a:p>
            <a:pPr>
              <a:defRPr sz="1400"/>
            </a:pPr>
            <a:r>
              <a:t>- Diplôme délivré si moyenne ≥ 10/20</a:t>
            </a:r>
            <a:br/>
            <a:r>
              <a:t>- Contrôle continu = moyennes annuelles de toutes les disciplines (coef. égal) (40%)</a:t>
            </a:r>
            <a:br/>
            <a:r>
              <a:t>- Épreuves terminales = 60% (Français coef.3, Maths coef.3, H-G 1,5, EMC 0,5, Sciences 2, Oral 2)</a:t>
            </a:r>
            <a:br/>
            <a:r>
              <a:t>- Mentions : Assez bien ≥ 12, Bien ≥ 14, Très bien ≥ 16, Très bien avec félicitations</a:t>
            </a:r>
            <a:br/>
            <a:r>
              <a:t>- Commission d’harmonisation</a:t>
            </a:r>
            <a:br/>
            <a:r>
              <a:t>- Histoire-Géo et EMC séparées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FFA5BF4C-6C1E-4B73-8185-05D26AAF782F}"/>
              </a:ext>
            </a:extLst>
          </p:cNvPr>
          <p:cNvPicPr>
            <a:picLocks noChangeAspect="1"/>
          </p:cNvPicPr>
          <p:nvPr/>
        </p:nvPicPr>
        <p:blipFill>
          <a:blip r:embed="rId2"/>
          <a:stretch>
            <a:fillRect/>
          </a:stretch>
        </p:blipFill>
        <p:spPr>
          <a:xfrm>
            <a:off x="0" y="238974"/>
            <a:ext cx="9144000" cy="6380052"/>
          </a:xfrm>
          <a:prstGeom prst="rect">
            <a:avLst/>
          </a:prstGeom>
        </p:spPr>
      </p:pic>
    </p:spTree>
    <p:extLst>
      <p:ext uri="{BB962C8B-B14F-4D97-AF65-F5344CB8AC3E}">
        <p14:creationId xmlns:p14="http://schemas.microsoft.com/office/powerpoint/2010/main" val="861539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75B59AA9-9F50-4BB5-A579-0047272A16FE}"/>
              </a:ext>
            </a:extLst>
          </p:cNvPr>
          <p:cNvPicPr>
            <a:picLocks noChangeAspect="1"/>
          </p:cNvPicPr>
          <p:nvPr/>
        </p:nvPicPr>
        <p:blipFill>
          <a:blip r:embed="rId2"/>
          <a:stretch>
            <a:fillRect/>
          </a:stretch>
        </p:blipFill>
        <p:spPr>
          <a:xfrm>
            <a:off x="0" y="284085"/>
            <a:ext cx="9048533" cy="6356898"/>
          </a:xfrm>
          <a:prstGeom prst="rect">
            <a:avLst/>
          </a:prstGeom>
        </p:spPr>
      </p:pic>
    </p:spTree>
    <p:extLst>
      <p:ext uri="{BB962C8B-B14F-4D97-AF65-F5344CB8AC3E}">
        <p14:creationId xmlns:p14="http://schemas.microsoft.com/office/powerpoint/2010/main" val="55090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BEE48D2E-8E4F-C2F3-B4BF-684FE416788C}"/>
              </a:ext>
            </a:extLst>
          </p:cNvPr>
          <p:cNvSpPr>
            <a:spLocks noGrp="1"/>
          </p:cNvSpPr>
          <p:nvPr>
            <p:ph type="title"/>
          </p:nvPr>
        </p:nvSpPr>
        <p:spPr>
          <a:xfrm>
            <a:off x="457200" y="274637"/>
            <a:ext cx="8489852" cy="5057017"/>
          </a:xfrm>
        </p:spPr>
        <p:txBody>
          <a:bodyPr>
            <a:normAutofit/>
          </a:bodyPr>
          <a:lstStyle/>
          <a:p>
            <a:pPr algn="l"/>
            <a:br>
              <a:rPr lang="fr-FR" sz="2200" dirty="0"/>
            </a:br>
            <a:br>
              <a:rPr lang="fr-FR" sz="2200" dirty="0"/>
            </a:br>
            <a:r>
              <a:rPr lang="fr-FR" sz="2000" dirty="0"/>
              <a:t>1. </a:t>
            </a:r>
            <a:r>
              <a:rPr lang="fr-FR" sz="2000" b="1" dirty="0"/>
              <a:t>Structurer</a:t>
            </a:r>
            <a:r>
              <a:rPr lang="fr-FR" sz="2000" dirty="0"/>
              <a:t> le travail personnel et l’organisation :</a:t>
            </a:r>
            <a:br>
              <a:rPr lang="fr-FR" sz="2000" dirty="0"/>
            </a:br>
            <a:r>
              <a:rPr lang="fr-FR" sz="2000" dirty="0"/>
              <a:t>Objectif : Rendre l’élève autonome, rigoureux et efficace dans son travail.</a:t>
            </a:r>
            <a:br>
              <a:rPr lang="fr-FR" sz="2000" dirty="0"/>
            </a:br>
            <a:r>
              <a:rPr lang="fr-FR" sz="2000" dirty="0"/>
              <a:t>Actions clés :Agenda et planification pour noter les devoirs, évaluations et projets.</a:t>
            </a:r>
            <a:br>
              <a:rPr lang="fr-FR" sz="2000" dirty="0"/>
            </a:br>
            <a:r>
              <a:rPr lang="fr-FR" sz="2000" dirty="0"/>
              <a:t>Apprendre à prioriser les tâches (méthode des “3 urgences du jour”).</a:t>
            </a:r>
            <a:br>
              <a:rPr lang="fr-FR" sz="2000" dirty="0"/>
            </a:br>
            <a:r>
              <a:rPr lang="fr-FR" sz="2000" dirty="0"/>
              <a:t>Lieu et temps de travail : Créer un espace de travail calme, organisé, sans distractions.</a:t>
            </a:r>
            <a:br>
              <a:rPr lang="fr-FR" sz="2000" dirty="0"/>
            </a:br>
            <a:r>
              <a:rPr lang="fr-FR" sz="2000" dirty="0"/>
              <a:t>Fixer des plages horaires régulières pour les devoirs (ex : 1h30 en 3ème). Rôle des parents :Vérifier régulièrement l’agenda et le cahier de texte.</a:t>
            </a:r>
            <a:br>
              <a:rPr lang="fr-FR" sz="2000" dirty="0"/>
            </a:br>
            <a:r>
              <a:rPr lang="fr-FR" sz="2000" dirty="0"/>
              <a:t>Encourager l’autonomie tout en restant disponible pour des points méthodes.</a:t>
            </a:r>
            <a:br>
              <a:rPr lang="fr-FR" sz="2000" dirty="0"/>
            </a:br>
            <a:r>
              <a:rPr lang="fr-FR" sz="2000" dirty="0"/>
              <a:t>2. </a:t>
            </a:r>
            <a:r>
              <a:rPr lang="fr-FR" sz="2000" b="1" dirty="0"/>
              <a:t>Renforcer</a:t>
            </a:r>
            <a:r>
              <a:rPr lang="fr-FR" sz="2000" dirty="0"/>
              <a:t> les compétences transversales</a:t>
            </a:r>
            <a:br>
              <a:rPr lang="fr-FR" sz="2000" dirty="0"/>
            </a:br>
            <a:r>
              <a:rPr lang="fr-FR" sz="2000" dirty="0"/>
              <a:t>Développer des compétences utiles dans toutes les matières et pour la vie.</a:t>
            </a:r>
            <a:br>
              <a:rPr lang="fr-FR" sz="2000" dirty="0"/>
            </a:br>
            <a:endParaRPr lang="fr-FR" sz="2000" dirty="0"/>
          </a:p>
        </p:txBody>
      </p:sp>
    </p:spTree>
    <p:extLst>
      <p:ext uri="{BB962C8B-B14F-4D97-AF65-F5344CB8AC3E}">
        <p14:creationId xmlns:p14="http://schemas.microsoft.com/office/powerpoint/2010/main" val="3302178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837B1CC9-E630-695B-D77E-BE60D2D47F0B}"/>
              </a:ext>
            </a:extLst>
          </p:cNvPr>
          <p:cNvSpPr>
            <a:spLocks noGrp="1"/>
          </p:cNvSpPr>
          <p:nvPr>
            <p:ph type="body" idx="1"/>
          </p:nvPr>
        </p:nvSpPr>
        <p:spPr>
          <a:xfrm>
            <a:off x="604837" y="575470"/>
            <a:ext cx="4040188" cy="639762"/>
          </a:xfrm>
        </p:spPr>
        <p:txBody>
          <a:bodyPr/>
          <a:lstStyle/>
          <a:p>
            <a:r>
              <a:rPr lang="fr-FR" dirty="0"/>
              <a:t>RENFORCER</a:t>
            </a:r>
          </a:p>
        </p:txBody>
      </p:sp>
      <p:sp>
        <p:nvSpPr>
          <p:cNvPr id="4" name="Espace réservé du contenu 3">
            <a:extLst>
              <a:ext uri="{FF2B5EF4-FFF2-40B4-BE49-F238E27FC236}">
                <a16:creationId xmlns:a16="http://schemas.microsoft.com/office/drawing/2014/main" id="{2025F19E-F145-034B-55A5-F634BED6EE4A}"/>
              </a:ext>
            </a:extLst>
          </p:cNvPr>
          <p:cNvSpPr>
            <a:spLocks noGrp="1"/>
          </p:cNvSpPr>
          <p:nvPr>
            <p:ph sz="half" idx="2"/>
          </p:nvPr>
        </p:nvSpPr>
        <p:spPr>
          <a:xfrm>
            <a:off x="309489" y="1453356"/>
            <a:ext cx="4040188" cy="3951288"/>
          </a:xfrm>
        </p:spPr>
        <p:txBody>
          <a:bodyPr>
            <a:normAutofit fontScale="92500" lnSpcReduction="20000"/>
          </a:bodyPr>
          <a:lstStyle/>
          <a:p>
            <a:r>
              <a:rPr lang="fr-FR" dirty="0"/>
              <a:t>Compréhension écrite/orale : Résumer un texte, reformuler, poser des questions.</a:t>
            </a:r>
          </a:p>
          <a:p>
            <a:r>
              <a:rPr lang="fr-FR" dirty="0"/>
              <a:t>Expression écrite : Structurer un paragraphe, soigner l’orthographe, enrichir le vocabulaire.</a:t>
            </a:r>
          </a:p>
          <a:p>
            <a:r>
              <a:rPr lang="fr-FR" dirty="0"/>
              <a:t>Raisonnement logique : Résoudre des problèmes, justifier ses réponses.</a:t>
            </a:r>
          </a:p>
          <a:p>
            <a:r>
              <a:rPr lang="fr-FR" dirty="0"/>
              <a:t>Prise de parole : S’exprimer clairement, argumenter, participer en classe.</a:t>
            </a:r>
          </a:p>
        </p:txBody>
      </p:sp>
      <p:sp>
        <p:nvSpPr>
          <p:cNvPr id="5" name="Espace réservé du texte 4">
            <a:extLst>
              <a:ext uri="{FF2B5EF4-FFF2-40B4-BE49-F238E27FC236}">
                <a16:creationId xmlns:a16="http://schemas.microsoft.com/office/drawing/2014/main" id="{D233A5FA-5C3D-705C-63DB-75D845403F98}"/>
              </a:ext>
            </a:extLst>
          </p:cNvPr>
          <p:cNvSpPr>
            <a:spLocks noGrp="1"/>
          </p:cNvSpPr>
          <p:nvPr>
            <p:ph type="body" sz="quarter" idx="3"/>
          </p:nvPr>
        </p:nvSpPr>
        <p:spPr>
          <a:xfrm>
            <a:off x="4764600" y="575470"/>
            <a:ext cx="4041775" cy="639762"/>
          </a:xfrm>
        </p:spPr>
        <p:txBody>
          <a:bodyPr/>
          <a:lstStyle/>
          <a:p>
            <a:r>
              <a:rPr lang="fr-FR" dirty="0"/>
              <a:t>ACCOMPAGNER</a:t>
            </a:r>
          </a:p>
        </p:txBody>
      </p:sp>
      <p:sp>
        <p:nvSpPr>
          <p:cNvPr id="6" name="Espace réservé du contenu 5">
            <a:extLst>
              <a:ext uri="{FF2B5EF4-FFF2-40B4-BE49-F238E27FC236}">
                <a16:creationId xmlns:a16="http://schemas.microsoft.com/office/drawing/2014/main" id="{F4B581AB-C035-7F40-D972-E7CEBD857A8B}"/>
              </a:ext>
            </a:extLst>
          </p:cNvPr>
          <p:cNvSpPr>
            <a:spLocks noGrp="1"/>
          </p:cNvSpPr>
          <p:nvPr>
            <p:ph sz="quarter" idx="4"/>
          </p:nvPr>
        </p:nvSpPr>
        <p:spPr>
          <a:xfrm>
            <a:off x="4572000" y="1453355"/>
            <a:ext cx="4234375" cy="4891173"/>
          </a:xfrm>
        </p:spPr>
        <p:txBody>
          <a:bodyPr>
            <a:normAutofit fontScale="92500" lnSpcReduction="20000"/>
          </a:bodyPr>
          <a:lstStyle/>
          <a:p>
            <a:r>
              <a:rPr lang="fr-FR" dirty="0"/>
              <a:t>Approfondissement : salons d’orientation, forums des métiers, rencontres avec des lycéens.</a:t>
            </a:r>
          </a:p>
          <a:p>
            <a:r>
              <a:rPr lang="fr-FR" dirty="0"/>
              <a:t>Stage d’observation obligatoire : aider l’élève à trouver un stage en lien avec ses centres d’intérêt.</a:t>
            </a:r>
          </a:p>
          <a:p>
            <a:r>
              <a:rPr lang="fr-FR" dirty="0"/>
              <a:t>Travail sur le projet personnel : identifier ses points forts, ses goûts, ses valeurs.</a:t>
            </a:r>
          </a:p>
          <a:p>
            <a:r>
              <a:rPr lang="fr-FR" dirty="0"/>
              <a:t>Préparation aux choix post-3ème : seconde générale, technologique, professionnelle, apprentissage.</a:t>
            </a:r>
          </a:p>
        </p:txBody>
      </p:sp>
    </p:spTree>
    <p:extLst>
      <p:ext uri="{BB962C8B-B14F-4D97-AF65-F5344CB8AC3E}">
        <p14:creationId xmlns:p14="http://schemas.microsoft.com/office/powerpoint/2010/main" val="32238963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71</TotalTime>
  <Words>837</Words>
  <Application>Microsoft Office PowerPoint</Application>
  <PresentationFormat>Affichage à l'écran (4:3)</PresentationFormat>
  <Paragraphs>44</Paragraphs>
  <Slides>10</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10</vt:i4>
      </vt:variant>
    </vt:vector>
  </HeadingPairs>
  <TitlesOfParts>
    <vt:vector size="13" baseType="lpstr">
      <vt:lpstr>Arial</vt:lpstr>
      <vt:lpstr>Calibri</vt:lpstr>
      <vt:lpstr>Office Theme</vt:lpstr>
      <vt:lpstr>REUNION 18/09  Les 2 classes de 3ème</vt:lpstr>
      <vt:lpstr>Nous attachons une grande importance à ce que chaque élève se sente bien dans notre établissement. Le respect, l’écoute et l’entraide sont des valeurs que nous portons au quotidien. Nous comptons sur vous pour nous aider à transmettre ces principes à vos enfants.</vt:lpstr>
      <vt:lpstr>LES PROFESSEURS PRINCIPAUX</vt:lpstr>
      <vt:lpstr>Le Brevet des collèges</vt:lpstr>
      <vt:lpstr>Brevet des collèges : Avant 2026 / Après 2026</vt:lpstr>
      <vt:lpstr>Présentation PowerPoint</vt:lpstr>
      <vt:lpstr>Présentation PowerPoint</vt:lpstr>
      <vt:lpstr>  1. Structurer le travail personnel et l’organisation : Objectif : Rendre l’élève autonome, rigoureux et efficace dans son travail. Actions clés :Agenda et planification pour noter les devoirs, évaluations et projets. Apprendre à prioriser les tâches (méthode des “3 urgences du jour”). Lieu et temps de travail : Créer un espace de travail calme, organisé, sans distractions. Fixer des plages horaires régulières pour les devoirs (ex : 1h30 en 3ème). Rôle des parents :Vérifier régulièrement l’agenda et le cahier de texte. Encourager l’autonomie tout en restant disponible pour des points méthodes. 2. Renforcer les compétences transversales Développer des compétences utiles dans toutes les matières et pour la vie. </vt:lpstr>
      <vt:lpstr>Présentation PowerPoint</vt:lpstr>
      <vt:lpstr>POUR LA REUSSITE DE TOUS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REUNION 18/09  Les 2 classes de 3ème</dc:title>
  <dc:subject/>
  <dc:creator>Fabienne</dc:creator>
  <cp:keywords/>
  <dc:description>generated using python-pptx</dc:description>
  <cp:lastModifiedBy>Fabienne CHAILLOUX</cp:lastModifiedBy>
  <cp:revision>9</cp:revision>
  <dcterms:created xsi:type="dcterms:W3CDTF">2013-01-27T09:14:16Z</dcterms:created>
  <dcterms:modified xsi:type="dcterms:W3CDTF">2025-09-17T05:14:12Z</dcterms:modified>
  <cp:category/>
</cp:coreProperties>
</file>